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6" r:id="rId2"/>
    <p:sldId id="271" r:id="rId3"/>
    <p:sldId id="272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D6A"/>
    <a:srgbClr val="005CA4"/>
    <a:srgbClr val="C8D41F"/>
    <a:srgbClr val="009B3E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5"/>
    <p:restoredTop sz="96327"/>
  </p:normalViewPr>
  <p:slideViewPr>
    <p:cSldViewPr snapToGrid="0">
      <p:cViewPr varScale="1">
        <p:scale>
          <a:sx n="86" d="100"/>
          <a:sy n="86" d="100"/>
        </p:scale>
        <p:origin x="71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4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COMPORTAMIENTO TRIMESTRAL JUL - DIC 2023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Hoja2!$B$12</c:f>
              <c:strCache>
                <c:ptCount val="1"/>
                <c:pt idx="0">
                  <c:v>tercer trimestre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11111111111112E-2"/>
                  <c:y val="-2.0429009193054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49-4416-B6DF-F29D0159F557}"/>
                </c:ext>
              </c:extLst>
            </c:dLbl>
            <c:dLbl>
              <c:idx val="1"/>
              <c:layout>
                <c:manualLayout>
                  <c:x val="1.6666666666666666E-2"/>
                  <c:y val="-6.8096697310180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49-4416-B6DF-F29D0159F557}"/>
                </c:ext>
              </c:extLst>
            </c:dLbl>
            <c:dLbl>
              <c:idx val="2"/>
              <c:layout>
                <c:manualLayout>
                  <c:x val="0"/>
                  <c:y val="-1.3619339462036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9-4416-B6DF-F29D0159F557}"/>
                </c:ext>
              </c:extLst>
            </c:dLbl>
            <c:dLbl>
              <c:idx val="3"/>
              <c:layout>
                <c:manualLayout>
                  <c:x val="1.9444444444444344E-2"/>
                  <c:y val="-1.3619339462036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9-4416-B6DF-F29D0159F5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Hoja2!$A$13:$A$16</c:f>
              <c:strCache>
                <c:ptCount val="4"/>
                <c:pt idx="0">
                  <c:v>Solicitud de documentos, copias, información</c:v>
                </c:pt>
                <c:pt idx="1">
                  <c:v>Solicitud de información pública</c:v>
                </c:pt>
                <c:pt idx="2">
                  <c:v>Solicitud de interés general y particular</c:v>
                </c:pt>
                <c:pt idx="3">
                  <c:v>Quejas y Reclamos</c:v>
                </c:pt>
              </c:strCache>
            </c:strRef>
          </c:cat>
          <c:val>
            <c:numRef>
              <c:f>Hoja2!$B$13:$B$16</c:f>
              <c:numCache>
                <c:formatCode>General</c:formatCode>
                <c:ptCount val="4"/>
                <c:pt idx="0">
                  <c:v>35</c:v>
                </c:pt>
                <c:pt idx="1">
                  <c:v>3</c:v>
                </c:pt>
                <c:pt idx="2">
                  <c:v>257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49-4416-B6DF-F29D0159F557}"/>
            </c:ext>
          </c:extLst>
        </c:ser>
        <c:ser>
          <c:idx val="1"/>
          <c:order val="1"/>
          <c:tx>
            <c:strRef>
              <c:f>Hoja2!$C$12</c:f>
              <c:strCache>
                <c:ptCount val="1"/>
                <c:pt idx="0">
                  <c:v>cuarto trimestre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44444444444393E-2"/>
                  <c:y val="-1.021450459652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9-4416-B6DF-F29D0159F557}"/>
                </c:ext>
              </c:extLst>
            </c:dLbl>
            <c:dLbl>
              <c:idx val="1"/>
              <c:layout>
                <c:manualLayout>
                  <c:x val="1.6666666666666614E-2"/>
                  <c:y val="-6.8096697310180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9-4416-B6DF-F29D0159F557}"/>
                </c:ext>
              </c:extLst>
            </c:dLbl>
            <c:dLbl>
              <c:idx val="2"/>
              <c:layout>
                <c:manualLayout>
                  <c:x val="1.1111111111111009E-2"/>
                  <c:y val="-1.3619339462036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49-4416-B6DF-F29D0159F557}"/>
                </c:ext>
              </c:extLst>
            </c:dLbl>
            <c:dLbl>
              <c:idx val="3"/>
              <c:layout>
                <c:manualLayout>
                  <c:x val="1.1111111111111009E-2"/>
                  <c:y val="-2.0429009193054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F49-4416-B6DF-F29D0159F5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Hoja2!$A$13:$A$16</c:f>
              <c:strCache>
                <c:ptCount val="4"/>
                <c:pt idx="0">
                  <c:v>Solicitud de documentos, copias, información</c:v>
                </c:pt>
                <c:pt idx="1">
                  <c:v>Solicitud de información pública</c:v>
                </c:pt>
                <c:pt idx="2">
                  <c:v>Solicitud de interés general y particular</c:v>
                </c:pt>
                <c:pt idx="3">
                  <c:v>Quejas y Reclamos</c:v>
                </c:pt>
              </c:strCache>
            </c:strRef>
          </c:cat>
          <c:val>
            <c:numRef>
              <c:f>Hoja2!$C$13:$C$16</c:f>
              <c:numCache>
                <c:formatCode>General</c:formatCode>
                <c:ptCount val="4"/>
                <c:pt idx="0">
                  <c:v>53</c:v>
                </c:pt>
                <c:pt idx="1">
                  <c:v>10</c:v>
                </c:pt>
                <c:pt idx="2">
                  <c:v>447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F49-4416-B6DF-F29D0159F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6761504"/>
        <c:axId val="373884480"/>
        <c:axId val="0"/>
      </c:bar3DChart>
      <c:catAx>
        <c:axId val="51676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3884480"/>
        <c:crosses val="autoZero"/>
        <c:auto val="1"/>
        <c:lblAlgn val="ctr"/>
        <c:lblOffset val="100"/>
        <c:noMultiLvlLbl val="0"/>
      </c:catAx>
      <c:valAx>
        <c:axId val="3738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676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1575641167459431"/>
          <c:w val="0.81388888888888888"/>
          <c:h val="0.7813437113464265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7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82F-4B80-AC46-8A650FEA14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82F-4B80-AC46-8A650FEA14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82F-4B80-AC46-8A650FEA14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82F-4B80-AC46-8A650FEA14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82F-4B80-AC46-8A650FEA1484}"/>
              </c:ext>
            </c:extLst>
          </c:dPt>
          <c:dLbls>
            <c:dLbl>
              <c:idx val="0"/>
              <c:layout>
                <c:manualLayout>
                  <c:x val="-0.20277777777777783"/>
                  <c:y val="-0.28240740740740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03E24E-CD43-4713-BDE5-D10539612546}" type="CATEGORYNAM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[NOMBRE DE CATEGORÍA]</a:t>
                    </a:fld>
                    <a:r>
                      <a:rPr lang="en-US" baseline="0">
                        <a:solidFill>
                          <a:sysClr val="windowText" lastClr="000000"/>
                        </a:solidFill>
                      </a:rPr>
                      <a:t>; </a:t>
                    </a:r>
                    <a:fld id="{F2599479-2CE2-403C-BCDE-C97A75B97CA5}" type="VALUE">
                      <a:rPr lang="en-US" baseline="0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2F-4B80-AC46-8A650FEA1484}"/>
                </c:ext>
              </c:extLst>
            </c:dLbl>
            <c:dLbl>
              <c:idx val="1"/>
              <c:layout>
                <c:manualLayout>
                  <c:x val="-0.15555555555555559"/>
                  <c:y val="9.7222222222222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2F-4B80-AC46-8A650FEA1484}"/>
                </c:ext>
              </c:extLst>
            </c:dLbl>
            <c:dLbl>
              <c:idx val="2"/>
              <c:layout>
                <c:manualLayout>
                  <c:x val="-0.17499999999999999"/>
                  <c:y val="-1.85185185185185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EEB0C2-A23E-44FD-8C0C-F83B2440D589}" type="CATEGORYNAME">
                      <a:rPr lang="en-US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8BB12578-2D42-4EA1-9964-AE6239105B04}" type="VALU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endParaRPr lang="en-US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82F-4B80-AC46-8A650FEA1484}"/>
                </c:ext>
              </c:extLst>
            </c:dLbl>
            <c:dLbl>
              <c:idx val="3"/>
              <c:layout>
                <c:manualLayout>
                  <c:x val="0.12083333333333328"/>
                  <c:y val="-8.0885483184333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0555555555555"/>
                      <c:h val="0.18340296004666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82F-4B80-AC46-8A650FEA1484}"/>
                </c:ext>
              </c:extLst>
            </c:dLbl>
            <c:dLbl>
              <c:idx val="4"/>
              <c:layout>
                <c:manualLayout>
                  <c:x val="0.35187948381452311"/>
                  <c:y val="1.33568313539351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23097112860891"/>
                      <c:h val="0.2399074074074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82F-4B80-AC46-8A650FEA1484}"/>
                </c:ext>
              </c:extLst>
            </c:dLbl>
            <c:spPr>
              <a:noFill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Hoja2!$A$30:$A$34</c:f>
              <c:strCache>
                <c:ptCount val="5"/>
                <c:pt idx="0">
                  <c:v>Vicepresidencia Técnica</c:v>
                </c:pt>
                <c:pt idx="1">
                  <c:v>Secretaría General</c:v>
                </c:pt>
                <c:pt idx="2">
                  <c:v>Vicepresidencia Comercial</c:v>
                </c:pt>
                <c:pt idx="3">
                  <c:v>Vicepresidencia de Planeación</c:v>
                </c:pt>
                <c:pt idx="4">
                  <c:v>Vicepresidencia de Operaciones</c:v>
                </c:pt>
              </c:strCache>
            </c:strRef>
          </c:cat>
          <c:val>
            <c:numRef>
              <c:f>Hoja2!$B$30:$B$34</c:f>
              <c:numCache>
                <c:formatCode>0%</c:formatCode>
                <c:ptCount val="5"/>
                <c:pt idx="0">
                  <c:v>0.88</c:v>
                </c:pt>
                <c:pt idx="1">
                  <c:v>7.0000000000000007E-2</c:v>
                </c:pt>
                <c:pt idx="2">
                  <c:v>0.03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2F-4B80-AC46-8A650FEA148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4FAA-D74A-4D41-B0A3-29AD1ABE7994}" type="datetimeFigureOut">
              <a:rPr lang="es-ES_tradnl" smtClean="0"/>
              <a:t>08/02/2024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B762E-4156-E447-B693-16C02FC517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00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F6FC2A18-36E1-4194-3548-59A3CDCB7F9E}"/>
              </a:ext>
            </a:extLst>
          </p:cNvPr>
          <p:cNvSpPr/>
          <p:nvPr userDrawn="1"/>
        </p:nvSpPr>
        <p:spPr>
          <a:xfrm>
            <a:off x="0" y="0"/>
            <a:ext cx="3672955" cy="6858000"/>
          </a:xfrm>
          <a:prstGeom prst="rect">
            <a:avLst/>
          </a:prstGeom>
          <a:solidFill>
            <a:srgbClr val="04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26443F7-AAD0-D0ED-F432-B268A8C22BAF}"/>
              </a:ext>
            </a:extLst>
          </p:cNvPr>
          <p:cNvSpPr/>
          <p:nvPr userDrawn="1"/>
        </p:nvSpPr>
        <p:spPr>
          <a:xfrm>
            <a:off x="3672955" y="0"/>
            <a:ext cx="8519044" cy="6858000"/>
          </a:xfrm>
          <a:prstGeom prst="rect">
            <a:avLst/>
          </a:prstGeom>
          <a:solidFill>
            <a:srgbClr val="012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51DC77CE-EBE3-59BA-FC0F-69E65C58F8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3581401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s-ES_tradnl" dirty="0"/>
              <a:t>Clic para cargar fotografía desde su computador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7344" y="1745672"/>
            <a:ext cx="7306456" cy="2879681"/>
          </a:xfrm>
        </p:spPr>
        <p:txBody>
          <a:bodyPr anchor="b">
            <a:noAutofit/>
          </a:bodyPr>
          <a:lstStyle>
            <a:lvl1pPr algn="l">
              <a:defRPr lang="es-ES_tradnl" sz="6000" b="1" i="0" kern="1200" dirty="0">
                <a:solidFill>
                  <a:srgbClr val="C8D41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7343" y="4761879"/>
            <a:ext cx="7306457" cy="1093304"/>
          </a:xfrm>
        </p:spPr>
        <p:txBody>
          <a:bodyPr>
            <a:normAutofit/>
          </a:bodyPr>
          <a:lstStyle>
            <a:lvl1pPr marL="0" indent="0" algn="l">
              <a:buNone/>
              <a:defRPr lang="es-CO" sz="24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0DE-9C4F-FE45-ACAB-79D9603FAA50}" type="datetimeFigureOut">
              <a:rPr lang="es-ES_tradnl" smtClean="0"/>
              <a:t>08/02/2024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343" y="6356350"/>
            <a:ext cx="4106057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B720C9A7-185E-74ED-B57E-BDBA9B270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616" y="643877"/>
            <a:ext cx="3166669" cy="91346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72BDCD0-9877-D832-5CAF-47FC64C1C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</a:blip>
          <a:srcRect/>
          <a:stretch/>
        </p:blipFill>
        <p:spPr>
          <a:xfrm>
            <a:off x="2379617" y="2562317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5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17D670F-8993-CA7D-A536-F928D62E6B04}"/>
              </a:ext>
            </a:extLst>
          </p:cNvPr>
          <p:cNvSpPr/>
          <p:nvPr userDrawn="1"/>
        </p:nvSpPr>
        <p:spPr>
          <a:xfrm>
            <a:off x="0" y="0"/>
            <a:ext cx="11651672" cy="6858000"/>
          </a:xfrm>
          <a:prstGeom prst="rect">
            <a:avLst/>
          </a:prstGeom>
          <a:solidFill>
            <a:srgbClr val="0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1" y="487128"/>
            <a:ext cx="9257847" cy="1193778"/>
          </a:xfrm>
        </p:spPr>
        <p:txBody>
          <a:bodyPr anchor="t">
            <a:noAutofit/>
          </a:bodyPr>
          <a:lstStyle>
            <a:lvl1pPr algn="l">
              <a:defRPr lang="es-ES_tradnl" sz="3600" b="1" i="0" kern="1200" dirty="0">
                <a:solidFill>
                  <a:srgbClr val="C8D41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1" y="1815816"/>
            <a:ext cx="9257848" cy="4406895"/>
          </a:xfrm>
        </p:spPr>
        <p:txBody>
          <a:bodyPr>
            <a:normAutofit/>
          </a:bodyPr>
          <a:lstStyle>
            <a:lvl1pPr marL="0" indent="0" algn="l">
              <a:buNone/>
              <a:defRPr lang="es-CO" sz="2800" b="0" i="0" kern="1200" dirty="0">
                <a:solidFill>
                  <a:srgbClr val="009FE3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9078BF-A269-6C44-3E47-98D72ECAD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013" y="487128"/>
            <a:ext cx="1479100" cy="426663"/>
          </a:xfrm>
          <a:prstGeom prst="rect">
            <a:avLst/>
          </a:prstGeom>
        </p:spPr>
      </p:pic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E64B8107-95E2-9309-B291-9AFDC1A360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061" y="6359236"/>
            <a:ext cx="11449877" cy="36223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s-ES_tradnl" sz="1400" b="0" i="0" kern="1200" dirty="0">
                <a:solidFill>
                  <a:srgbClr val="009FE3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s-MX" dirty="0"/>
              <a:t>Nota al pie</a:t>
            </a:r>
            <a:endParaRPr lang="es-ES_tradn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0D2F7CA-8F33-0B69-74CC-D584F1BEA904}"/>
              </a:ext>
            </a:extLst>
          </p:cNvPr>
          <p:cNvSpPr/>
          <p:nvPr userDrawn="1"/>
        </p:nvSpPr>
        <p:spPr>
          <a:xfrm>
            <a:off x="11651672" y="0"/>
            <a:ext cx="540325" cy="6858000"/>
          </a:xfrm>
          <a:prstGeom prst="rect">
            <a:avLst/>
          </a:prstGeom>
          <a:solidFill>
            <a:srgbClr val="009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730430-BD5C-0B08-BE53-8CCED4073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</a:blip>
          <a:srcRect/>
          <a:stretch/>
        </p:blipFill>
        <p:spPr>
          <a:xfrm>
            <a:off x="10039057" y="2566511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4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F6FC2A18-36E1-4194-3548-59A3CDCB7F9E}"/>
              </a:ext>
            </a:extLst>
          </p:cNvPr>
          <p:cNvSpPr/>
          <p:nvPr userDrawn="1"/>
        </p:nvSpPr>
        <p:spPr>
          <a:xfrm>
            <a:off x="0" y="0"/>
            <a:ext cx="4212235" cy="6858000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5CA4"/>
              </a:solidFill>
            </a:endParaRP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51DC77CE-EBE3-59BA-FC0F-69E65C58F8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4162099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s-ES_tradnl" dirty="0"/>
              <a:t>Clic para cargar fotografía desde su computador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900" y="3429000"/>
            <a:ext cx="6260258" cy="2790825"/>
          </a:xfrm>
        </p:spPr>
        <p:txBody>
          <a:bodyPr>
            <a:normAutofit/>
          </a:bodyPr>
          <a:lstStyle>
            <a:lvl1pPr marL="0" indent="0" algn="l">
              <a:buNone/>
              <a:defRPr lang="es-CO" sz="20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0DE-9C4F-FE45-ACAB-79D9603FAA50}" type="datetimeFigureOut">
              <a:rPr lang="es-ES_tradnl" smtClean="0"/>
              <a:t>08/02/2024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7048" y="6356350"/>
            <a:ext cx="3656352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214" y="6356350"/>
            <a:ext cx="3382724" cy="365125"/>
          </a:xfrm>
        </p:spPr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5FB7B7D-AC73-B675-0DFD-3A3C980E8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/>
          <a:stretch/>
        </p:blipFill>
        <p:spPr>
          <a:xfrm>
            <a:off x="3097712" y="2562317"/>
            <a:ext cx="2403566" cy="35133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3073CCD-3294-F274-7DFE-98C8BD7E6B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38" y="297275"/>
            <a:ext cx="1479100" cy="42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E12D523-F005-56BF-0084-52EBBFBCE8B8}"/>
              </a:ext>
            </a:extLst>
          </p:cNvPr>
          <p:cNvSpPr/>
          <p:nvPr userDrawn="1"/>
        </p:nvSpPr>
        <p:spPr>
          <a:xfrm>
            <a:off x="-38831" y="0"/>
            <a:ext cx="6994267" cy="6858000"/>
          </a:xfrm>
          <a:prstGeom prst="rect">
            <a:avLst/>
          </a:prstGeom>
          <a:solidFill>
            <a:srgbClr val="0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67B3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BFC8097-370C-911B-2D47-16C04875ACDE}"/>
              </a:ext>
            </a:extLst>
          </p:cNvPr>
          <p:cNvSpPr/>
          <p:nvPr userDrawn="1"/>
        </p:nvSpPr>
        <p:spPr>
          <a:xfrm>
            <a:off x="4928049" y="5503"/>
            <a:ext cx="7263950" cy="6852497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7FAC977-8C25-2083-24C0-F3EACD447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/>
          <a:stretch/>
        </p:blipFill>
        <p:spPr>
          <a:xfrm>
            <a:off x="10306446" y="1884909"/>
            <a:ext cx="2403566" cy="3513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3DB4D1-95D4-EFF2-A465-CC9A2A11EA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18" y="1005089"/>
            <a:ext cx="3567306" cy="10290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B5E4A9C-EA6E-F57E-3FD7-9EDB67EB04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3388" y="5680516"/>
            <a:ext cx="1519999" cy="5269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0919ED0-F733-54C5-6159-13ACAD61D3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4282" y="4383635"/>
            <a:ext cx="152125" cy="192958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A92ECD9-DCAC-1C88-3582-7BD9C26743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789" y="4615282"/>
            <a:ext cx="3079295" cy="912384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">
            <a:extLst>
              <a:ext uri="{FF2B5EF4-FFF2-40B4-BE49-F238E27FC236}">
                <a16:creationId xmlns:a16="http://schemas.microsoft.com/office/drawing/2014/main" id="{DE60F6A4-B809-9BDD-F87F-CDCD0E5C2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390" y="5458098"/>
            <a:ext cx="721651" cy="7216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5789" y="850595"/>
            <a:ext cx="5938011" cy="2108206"/>
          </a:xfrm>
        </p:spPr>
        <p:txBody>
          <a:bodyPr anchor="b">
            <a:noAutofit/>
          </a:bodyPr>
          <a:lstStyle>
            <a:lvl1pPr algn="l">
              <a:defRPr lang="es-ES_tradnl" sz="6000" b="1" i="0" kern="1200" dirty="0">
                <a:solidFill>
                  <a:srgbClr val="C8D41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Nombre</a:t>
            </a:r>
            <a:br>
              <a:rPr lang="es-MX" dirty="0"/>
            </a:br>
            <a:r>
              <a:rPr lang="es-MX" dirty="0"/>
              <a:t>Apellido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3555" y="4019291"/>
            <a:ext cx="5950245" cy="405832"/>
          </a:xfrm>
        </p:spPr>
        <p:txBody>
          <a:bodyPr>
            <a:normAutofit/>
          </a:bodyPr>
          <a:lstStyle>
            <a:lvl1pPr marL="0" indent="0" algn="l">
              <a:buNone/>
              <a:defRPr lang="es-CO" sz="2400" kern="1200" dirty="0">
                <a:solidFill>
                  <a:srgbClr val="00B0F0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xxx@findeter.gov.co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0DE-9C4F-FE45-ACAB-79D9603FAA50}" type="datetimeFigureOut">
              <a:rPr lang="es-ES_tradnl" smtClean="0"/>
              <a:t>08/02/2024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343" y="6356350"/>
            <a:ext cx="4106057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4E2D6BF5-F6AC-68C0-6687-0EE71A86E0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6550" y="3160215"/>
            <a:ext cx="5937250" cy="816508"/>
          </a:xfrm>
        </p:spPr>
        <p:txBody>
          <a:bodyPr anchor="b">
            <a:normAutofit/>
          </a:bodyPr>
          <a:lstStyle>
            <a:lvl1pPr marL="0" indent="0">
              <a:lnSpc>
                <a:spcPct val="60000"/>
              </a:lnSpc>
              <a:buNone/>
              <a:defRPr lang="es-ES_tradnl" sz="24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/>
              <a:t>Cargo</a:t>
            </a:r>
          </a:p>
          <a:p>
            <a:pPr lvl="0"/>
            <a:r>
              <a:rPr lang="es-MX" dirty="0"/>
              <a:t>Área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2909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9D95A9F-846D-4BE0-3574-3A53A5A67AAB}"/>
              </a:ext>
            </a:extLst>
          </p:cNvPr>
          <p:cNvSpPr/>
          <p:nvPr userDrawn="1"/>
        </p:nvSpPr>
        <p:spPr>
          <a:xfrm>
            <a:off x="3976504" y="0"/>
            <a:ext cx="8215497" cy="6858000"/>
          </a:xfrm>
          <a:prstGeom prst="rect">
            <a:avLst/>
          </a:prstGeom>
          <a:solidFill>
            <a:srgbClr val="F0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6FC2A18-36E1-4194-3548-59A3CDCB7F9E}"/>
              </a:ext>
            </a:extLst>
          </p:cNvPr>
          <p:cNvSpPr/>
          <p:nvPr userDrawn="1"/>
        </p:nvSpPr>
        <p:spPr>
          <a:xfrm>
            <a:off x="0" y="0"/>
            <a:ext cx="4212235" cy="6858000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5CA4"/>
              </a:solidFill>
            </a:endParaRP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51DC77CE-EBE3-59BA-FC0F-69E65C58F8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4162099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s-ES_tradnl" dirty="0"/>
              <a:t>Clic para cargar fotografía desde su computador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7047" y="1148782"/>
            <a:ext cx="7323891" cy="1193778"/>
          </a:xfrm>
        </p:spPr>
        <p:txBody>
          <a:bodyPr anchor="t">
            <a:noAutofit/>
          </a:bodyPr>
          <a:lstStyle>
            <a:lvl1pPr algn="l">
              <a:defRPr lang="es-ES_tradnl" sz="4000" b="1" i="0" kern="1200" dirty="0">
                <a:solidFill>
                  <a:srgbClr val="112D6A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7047" y="2477470"/>
            <a:ext cx="7323892" cy="3742355"/>
          </a:xfrm>
        </p:spPr>
        <p:txBody>
          <a:bodyPr>
            <a:normAutofit/>
          </a:bodyPr>
          <a:lstStyle>
            <a:lvl1pPr marL="0" indent="0" algn="l">
              <a:buNone/>
              <a:defRPr lang="es-CO" sz="3200" b="0" i="0" kern="1200" dirty="0">
                <a:solidFill>
                  <a:srgbClr val="112D6A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0DE-9C4F-FE45-ACAB-79D9603FAA50}" type="datetimeFigureOut">
              <a:rPr lang="es-ES_tradnl" smtClean="0"/>
              <a:t>08/02/2024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7048" y="6356350"/>
            <a:ext cx="3656352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214" y="6356350"/>
            <a:ext cx="3382724" cy="365125"/>
          </a:xfrm>
        </p:spPr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A73FC8F-B178-F1A0-1845-2767869C5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39" y="274895"/>
            <a:ext cx="1479099" cy="4266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5FB7B7D-AC73-B675-0DFD-3A3C980E8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</a:blip>
          <a:srcRect/>
          <a:stretch/>
        </p:blipFill>
        <p:spPr>
          <a:xfrm>
            <a:off x="3097712" y="2562317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FE2765F-3B37-38F8-7C66-6362B593B688}"/>
              </a:ext>
            </a:extLst>
          </p:cNvPr>
          <p:cNvSpPr/>
          <p:nvPr userDrawn="1"/>
        </p:nvSpPr>
        <p:spPr>
          <a:xfrm>
            <a:off x="0" y="0"/>
            <a:ext cx="7611307" cy="6858000"/>
          </a:xfrm>
          <a:prstGeom prst="rect">
            <a:avLst/>
          </a:prstGeom>
          <a:solidFill>
            <a:srgbClr val="F0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17D670F-8993-CA7D-A536-F928D62E6B04}"/>
              </a:ext>
            </a:extLst>
          </p:cNvPr>
          <p:cNvSpPr/>
          <p:nvPr userDrawn="1"/>
        </p:nvSpPr>
        <p:spPr>
          <a:xfrm>
            <a:off x="7611308" y="0"/>
            <a:ext cx="4580691" cy="6858000"/>
          </a:xfrm>
          <a:prstGeom prst="rect">
            <a:avLst/>
          </a:prstGeom>
          <a:solidFill>
            <a:srgbClr val="0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2" y="274895"/>
            <a:ext cx="7013410" cy="1193778"/>
          </a:xfrm>
        </p:spPr>
        <p:txBody>
          <a:bodyPr anchor="t">
            <a:noAutofit/>
          </a:bodyPr>
          <a:lstStyle>
            <a:lvl1pPr algn="l">
              <a:defRPr lang="es-ES_tradnl" sz="4000" b="1" i="0" kern="1200" dirty="0">
                <a:solidFill>
                  <a:srgbClr val="112D6A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1" y="1603583"/>
            <a:ext cx="7013411" cy="4492417"/>
          </a:xfrm>
        </p:spPr>
        <p:txBody>
          <a:bodyPr>
            <a:normAutofit/>
          </a:bodyPr>
          <a:lstStyle>
            <a:lvl1pPr marL="0" indent="0" algn="l">
              <a:buNone/>
              <a:defRPr lang="es-CO" sz="2800" b="0" i="0" kern="1200" dirty="0">
                <a:solidFill>
                  <a:srgbClr val="112D6A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62" y="6356350"/>
            <a:ext cx="3210338" cy="365125"/>
          </a:xfrm>
        </p:spPr>
        <p:txBody>
          <a:bodyPr/>
          <a:lstStyle/>
          <a:p>
            <a:fld id="{5A2280DE-9C4F-FE45-ACAB-79D9603FAA50}" type="datetimeFigureOut">
              <a:rPr lang="es-ES_tradnl" smtClean="0"/>
              <a:t>08/02/2024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462" y="6356350"/>
            <a:ext cx="3356816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214" y="6356350"/>
            <a:ext cx="3382724" cy="365125"/>
          </a:xfrm>
        </p:spPr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9078BF-A269-6C44-3E47-98D72ECAD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38" y="274895"/>
            <a:ext cx="1479100" cy="4266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B783EB7-AA5D-08BA-297F-86952444A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</a:blip>
          <a:srcRect/>
          <a:stretch/>
        </p:blipFill>
        <p:spPr>
          <a:xfrm>
            <a:off x="5860412" y="2562317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3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E56EB00-B069-758F-C586-4AA4D3A77198}"/>
              </a:ext>
            </a:extLst>
          </p:cNvPr>
          <p:cNvSpPr/>
          <p:nvPr userDrawn="1"/>
        </p:nvSpPr>
        <p:spPr>
          <a:xfrm>
            <a:off x="-6018" y="0"/>
            <a:ext cx="12198018" cy="6858000"/>
          </a:xfrm>
          <a:prstGeom prst="rect">
            <a:avLst/>
          </a:prstGeom>
          <a:solidFill>
            <a:srgbClr val="F0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26443F7-AAD0-D0ED-F432-B268A8C22BAF}"/>
              </a:ext>
            </a:extLst>
          </p:cNvPr>
          <p:cNvSpPr/>
          <p:nvPr userDrawn="1"/>
        </p:nvSpPr>
        <p:spPr>
          <a:xfrm>
            <a:off x="8519047" y="0"/>
            <a:ext cx="129014" cy="6858000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51DC77CE-EBE3-59BA-FC0F-69E65C58F8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10599" y="0"/>
            <a:ext cx="3581401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s-ES_tradnl" dirty="0"/>
              <a:t>Clic para cargar fotografía desde su computador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80" y="976454"/>
            <a:ext cx="7652820" cy="1254128"/>
          </a:xfrm>
        </p:spPr>
        <p:txBody>
          <a:bodyPr anchor="t">
            <a:noAutofit/>
          </a:bodyPr>
          <a:lstStyle>
            <a:lvl1pPr algn="l">
              <a:defRPr lang="es-MX" sz="4000" b="1" i="0" kern="1200" dirty="0">
                <a:solidFill>
                  <a:srgbClr val="005CA4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79" y="2369127"/>
            <a:ext cx="7652821" cy="3486056"/>
          </a:xfrm>
        </p:spPr>
        <p:txBody>
          <a:bodyPr>
            <a:normAutofit/>
          </a:bodyPr>
          <a:lstStyle>
            <a:lvl1pPr marL="0" indent="0" algn="l">
              <a:buNone/>
              <a:defRPr lang="es-CO" sz="2400" kern="1200" dirty="0">
                <a:solidFill>
                  <a:srgbClr val="112D6A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0579" y="6356350"/>
            <a:ext cx="3080821" cy="365125"/>
          </a:xfrm>
        </p:spPr>
        <p:txBody>
          <a:bodyPr/>
          <a:lstStyle/>
          <a:p>
            <a:fld id="{5A2280DE-9C4F-FE45-ACAB-79D9603FAA50}" type="datetimeFigureOut">
              <a:rPr lang="es-ES_tradnl" smtClean="0"/>
              <a:t>08/02/2024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343" y="6356350"/>
            <a:ext cx="4106057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0586EA-E764-8BBD-602C-7E561C9B2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431" y="274895"/>
            <a:ext cx="1479099" cy="4266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242425-6AC5-C9FD-E833-A4E8EF868D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</a:blip>
          <a:srcRect/>
          <a:stretch/>
        </p:blipFill>
        <p:spPr>
          <a:xfrm>
            <a:off x="7043169" y="2562317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1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17D670F-8993-CA7D-A536-F928D62E6B0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1" y="487128"/>
            <a:ext cx="9396393" cy="1193778"/>
          </a:xfrm>
        </p:spPr>
        <p:txBody>
          <a:bodyPr anchor="t">
            <a:noAutofit/>
          </a:bodyPr>
          <a:lstStyle>
            <a:lvl1pPr algn="l">
              <a:defRPr lang="es-ES_tradnl" sz="3600" b="1" i="0" kern="1200" dirty="0">
                <a:solidFill>
                  <a:srgbClr val="C8D41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1" y="1815816"/>
            <a:ext cx="9396394" cy="4406895"/>
          </a:xfrm>
        </p:spPr>
        <p:txBody>
          <a:bodyPr>
            <a:normAutofit/>
          </a:bodyPr>
          <a:lstStyle>
            <a:lvl1pPr marL="0" indent="0" algn="l">
              <a:buNone/>
              <a:defRPr lang="es-CO" sz="2800" b="0" i="0" kern="1200" dirty="0">
                <a:solidFill>
                  <a:srgbClr val="009FE3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9078BF-A269-6C44-3E47-98D72ECAD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38" y="487128"/>
            <a:ext cx="1479100" cy="426663"/>
          </a:xfrm>
          <a:prstGeom prst="rect">
            <a:avLst/>
          </a:prstGeom>
        </p:spPr>
      </p:pic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E64B8107-95E2-9309-B291-9AFDC1A360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061" y="6359236"/>
            <a:ext cx="11449877" cy="36223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s-ES_tradnl" sz="1400" b="0" i="0" kern="1200" dirty="0">
                <a:solidFill>
                  <a:srgbClr val="009FE3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s-MX" dirty="0"/>
              <a:t>Nota al pie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7989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D68217B-AD62-DA3B-202B-446F55C39069}"/>
              </a:ext>
            </a:extLst>
          </p:cNvPr>
          <p:cNvSpPr/>
          <p:nvPr userDrawn="1"/>
        </p:nvSpPr>
        <p:spPr>
          <a:xfrm>
            <a:off x="540325" y="0"/>
            <a:ext cx="11651675" cy="6858000"/>
          </a:xfrm>
          <a:prstGeom prst="rect">
            <a:avLst/>
          </a:prstGeom>
          <a:solidFill>
            <a:srgbClr val="F0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17D670F-8993-CA7D-A536-F928D62E6B04}"/>
              </a:ext>
            </a:extLst>
          </p:cNvPr>
          <p:cNvSpPr/>
          <p:nvPr userDrawn="1"/>
        </p:nvSpPr>
        <p:spPr>
          <a:xfrm>
            <a:off x="0" y="0"/>
            <a:ext cx="540325" cy="6858000"/>
          </a:xfrm>
          <a:prstGeom prst="rect">
            <a:avLst/>
          </a:prstGeom>
          <a:solidFill>
            <a:srgbClr val="0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18" y="487128"/>
            <a:ext cx="11003520" cy="1193778"/>
          </a:xfrm>
        </p:spPr>
        <p:txBody>
          <a:bodyPr anchor="t">
            <a:noAutofit/>
          </a:bodyPr>
          <a:lstStyle>
            <a:lvl1pPr algn="l">
              <a:defRPr lang="es-ES_tradnl" sz="3600" b="1" i="0" kern="1200" dirty="0">
                <a:solidFill>
                  <a:srgbClr val="005CA4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17" y="1815816"/>
            <a:ext cx="11003521" cy="4406895"/>
          </a:xfrm>
        </p:spPr>
        <p:txBody>
          <a:bodyPr>
            <a:normAutofit/>
          </a:bodyPr>
          <a:lstStyle>
            <a:lvl1pPr marL="0" indent="0" algn="l">
              <a:buNone/>
              <a:defRPr lang="es-CO" sz="2800" b="0" i="0" kern="1200" dirty="0">
                <a:solidFill>
                  <a:srgbClr val="112D6A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730430-BD5C-0B08-BE53-8CCED4073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/>
          <a:stretch/>
        </p:blipFill>
        <p:spPr>
          <a:xfrm>
            <a:off x="10039057" y="2566511"/>
            <a:ext cx="2403566" cy="3513391"/>
          </a:xfrm>
          <a:prstGeom prst="rect">
            <a:avLst/>
          </a:prstGeom>
        </p:spPr>
      </p:pic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A18C265F-1A93-8945-BDAC-461185AC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05" y="6356350"/>
            <a:ext cx="3210338" cy="365125"/>
          </a:xfrm>
        </p:spPr>
        <p:txBody>
          <a:bodyPr/>
          <a:lstStyle/>
          <a:p>
            <a:fld id="{5A2280DE-9C4F-FE45-ACAB-79D9603FAA50}" type="datetimeFigureOut">
              <a:rPr lang="es-ES_tradnl" smtClean="0"/>
              <a:t>08/02/2024</a:t>
            </a:fld>
            <a:endParaRPr lang="es-ES_tradnl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56A4FD89-2CF3-E411-8D22-CA11339F0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1105" y="6356350"/>
            <a:ext cx="3760854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8BE7E457-E0B6-899D-5B7C-AD1A3082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214" y="6356350"/>
            <a:ext cx="3382724" cy="365125"/>
          </a:xfrm>
        </p:spPr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980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FE2765F-3B37-38F8-7C66-6362B593B688}"/>
              </a:ext>
            </a:extLst>
          </p:cNvPr>
          <p:cNvSpPr/>
          <p:nvPr userDrawn="1"/>
        </p:nvSpPr>
        <p:spPr>
          <a:xfrm>
            <a:off x="0" y="0"/>
            <a:ext cx="7611307" cy="6858000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17D670F-8993-CA7D-A536-F928D62E6B04}"/>
              </a:ext>
            </a:extLst>
          </p:cNvPr>
          <p:cNvSpPr/>
          <p:nvPr userDrawn="1"/>
        </p:nvSpPr>
        <p:spPr>
          <a:xfrm>
            <a:off x="7611308" y="0"/>
            <a:ext cx="4580691" cy="6858000"/>
          </a:xfrm>
          <a:prstGeom prst="rect">
            <a:avLst/>
          </a:prstGeom>
          <a:solidFill>
            <a:srgbClr val="0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2" y="535245"/>
            <a:ext cx="7013410" cy="1193778"/>
          </a:xfrm>
        </p:spPr>
        <p:txBody>
          <a:bodyPr anchor="t">
            <a:noAutofit/>
          </a:bodyPr>
          <a:lstStyle>
            <a:lvl1pPr algn="l">
              <a:defRPr lang="es-ES_tradnl" sz="4000" b="1" i="0" kern="1200" dirty="0">
                <a:solidFill>
                  <a:srgbClr val="C8D41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1" y="1863934"/>
            <a:ext cx="7013411" cy="4355892"/>
          </a:xfrm>
        </p:spPr>
        <p:txBody>
          <a:bodyPr>
            <a:normAutofit/>
          </a:bodyPr>
          <a:lstStyle>
            <a:lvl1pPr marL="0" indent="0" algn="l">
              <a:buNone/>
              <a:defRPr lang="es-CO" sz="2800" b="0" i="0" kern="1200" dirty="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062" y="6356350"/>
            <a:ext cx="3210338" cy="365125"/>
          </a:xfrm>
        </p:spPr>
        <p:txBody>
          <a:bodyPr/>
          <a:lstStyle/>
          <a:p>
            <a:fld id="{5A2280DE-9C4F-FE45-ACAB-79D9603FAA50}" type="datetimeFigureOut">
              <a:rPr lang="es-ES_tradnl" smtClean="0"/>
              <a:t>08/02/2024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462" y="6356350"/>
            <a:ext cx="3356816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214" y="6356350"/>
            <a:ext cx="3382724" cy="365125"/>
          </a:xfrm>
        </p:spPr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9078BF-A269-6C44-3E47-98D72ECAD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38" y="535245"/>
            <a:ext cx="1479100" cy="426663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E4BFDF5F-C978-BAE0-66A6-5E1E52AF3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9382" y="1863934"/>
            <a:ext cx="3951143" cy="4355891"/>
          </a:xfrm>
        </p:spPr>
        <p:txBody>
          <a:bodyPr anchor="ctr"/>
          <a:lstStyle>
            <a:lvl1pPr marL="0" indent="0">
              <a:buFontTx/>
              <a:buNone/>
              <a:defRPr lang="es-MX" sz="2800" b="0" i="0" kern="1200" smtClean="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  <a:endParaRPr lang="es-ES_tradn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755E92F-8DD3-9328-3D3A-28DCF5021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"/>
          </a:blip>
          <a:srcRect/>
          <a:stretch/>
        </p:blipFill>
        <p:spPr>
          <a:xfrm>
            <a:off x="6409524" y="2562317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3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6E60D46-4FF3-E59C-A27B-602FE420427A}"/>
              </a:ext>
            </a:extLst>
          </p:cNvPr>
          <p:cNvSpPr/>
          <p:nvPr userDrawn="1"/>
        </p:nvSpPr>
        <p:spPr>
          <a:xfrm>
            <a:off x="0" y="0"/>
            <a:ext cx="12198018" cy="6858000"/>
          </a:xfrm>
          <a:prstGeom prst="rect">
            <a:avLst/>
          </a:prstGeom>
          <a:solidFill>
            <a:srgbClr val="D0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26443F7-AAD0-D0ED-F432-B268A8C22BAF}"/>
              </a:ext>
            </a:extLst>
          </p:cNvPr>
          <p:cNvSpPr/>
          <p:nvPr userDrawn="1"/>
        </p:nvSpPr>
        <p:spPr>
          <a:xfrm>
            <a:off x="8519047" y="0"/>
            <a:ext cx="129014" cy="6858000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51DC77CE-EBE3-59BA-FC0F-69E65C58F8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10599" y="0"/>
            <a:ext cx="3581401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s-ES_tradnl" dirty="0"/>
              <a:t>Clic para cargar fotografía desde su computador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80" y="256017"/>
            <a:ext cx="7652820" cy="1254128"/>
          </a:xfrm>
        </p:spPr>
        <p:txBody>
          <a:bodyPr anchor="t">
            <a:noAutofit/>
          </a:bodyPr>
          <a:lstStyle>
            <a:lvl1pPr algn="l">
              <a:defRPr lang="es-MX" sz="4000" b="1" i="0" kern="1200" dirty="0">
                <a:solidFill>
                  <a:srgbClr val="009B3E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79" y="1648689"/>
            <a:ext cx="7652821" cy="4571135"/>
          </a:xfrm>
        </p:spPr>
        <p:txBody>
          <a:bodyPr>
            <a:normAutofit/>
          </a:bodyPr>
          <a:lstStyle>
            <a:lvl1pPr marL="0" indent="0" algn="l">
              <a:buNone/>
              <a:defRPr lang="es-CO" sz="2400" kern="1200" dirty="0">
                <a:solidFill>
                  <a:srgbClr val="112D6A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0579" y="6356350"/>
            <a:ext cx="3080821" cy="365125"/>
          </a:xfrm>
        </p:spPr>
        <p:txBody>
          <a:bodyPr/>
          <a:lstStyle/>
          <a:p>
            <a:fld id="{5A2280DE-9C4F-FE45-ACAB-79D9603FAA50}" type="datetimeFigureOut">
              <a:rPr lang="es-ES_tradnl" smtClean="0"/>
              <a:t>08/02/2024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343" y="6356350"/>
            <a:ext cx="4106057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242425-6AC5-C9FD-E833-A4E8EF868D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/>
          <a:stretch/>
        </p:blipFill>
        <p:spPr>
          <a:xfrm>
            <a:off x="7043169" y="2603880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4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E472784-3C68-E64A-D5E8-B571182B6DD2}"/>
              </a:ext>
            </a:extLst>
          </p:cNvPr>
          <p:cNvSpPr/>
          <p:nvPr userDrawn="1"/>
        </p:nvSpPr>
        <p:spPr>
          <a:xfrm>
            <a:off x="-2" y="0"/>
            <a:ext cx="12198020" cy="6858000"/>
          </a:xfrm>
          <a:prstGeom prst="rect">
            <a:avLst/>
          </a:prstGeom>
          <a:solidFill>
            <a:srgbClr val="D0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6FC2A18-36E1-4194-3548-59A3CDCB7F9E}"/>
              </a:ext>
            </a:extLst>
          </p:cNvPr>
          <p:cNvSpPr/>
          <p:nvPr userDrawn="1"/>
        </p:nvSpPr>
        <p:spPr>
          <a:xfrm>
            <a:off x="1" y="0"/>
            <a:ext cx="2534856" cy="6858000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5CA4"/>
              </a:solidFill>
            </a:endParaRP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51DC77CE-EBE3-59BA-FC0F-69E65C58F8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2453834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s-ES_tradnl" dirty="0"/>
              <a:t>Clic para cargar fotografía desde su computador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1597B4-2133-B390-4EC6-C9D243B9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2649" y="317509"/>
            <a:ext cx="9008290" cy="1193778"/>
          </a:xfrm>
        </p:spPr>
        <p:txBody>
          <a:bodyPr anchor="t">
            <a:noAutofit/>
          </a:bodyPr>
          <a:lstStyle>
            <a:lvl1pPr algn="l">
              <a:defRPr lang="es-MX" sz="4000" b="1" i="0" kern="1200" dirty="0">
                <a:solidFill>
                  <a:srgbClr val="009B3E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03EEFA-7AC8-978F-81BF-18C0E3D4A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2648" y="1646197"/>
            <a:ext cx="9008291" cy="4429511"/>
          </a:xfrm>
        </p:spPr>
        <p:txBody>
          <a:bodyPr>
            <a:normAutofit/>
          </a:bodyPr>
          <a:lstStyle>
            <a:lvl1pPr marL="0" indent="0" algn="l">
              <a:buNone/>
              <a:defRPr lang="es-CO" sz="3200" b="0" i="0" kern="1200" dirty="0">
                <a:solidFill>
                  <a:srgbClr val="112D6A"/>
                </a:solidFill>
                <a:latin typeface="Helvetica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1566-045E-E0B3-50E6-92C4A2F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0DE-9C4F-FE45-ACAB-79D9603FAA50}" type="datetimeFigureOut">
              <a:rPr lang="es-ES_tradnl" smtClean="0"/>
              <a:t>08/02/2024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BF9B-4BBB-F74B-BD8E-73D699E3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7048" y="6356350"/>
            <a:ext cx="3656352" cy="365125"/>
          </a:xfrm>
        </p:spPr>
        <p:txBody>
          <a:bodyPr anchor="ctr"/>
          <a:lstStyle/>
          <a:p>
            <a:r>
              <a:rPr lang="es-CO" dirty="0"/>
              <a:t>CCOM-FO-001 V18 / 1-Jun-2023 / Clasificada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B9BD7-37E0-AF37-E389-CEA66FBE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214" y="6356350"/>
            <a:ext cx="3382724" cy="365125"/>
          </a:xfrm>
        </p:spPr>
        <p:txBody>
          <a:bodyPr/>
          <a:lstStyle/>
          <a:p>
            <a:fld id="{439E7131-4F33-6845-B776-06A4E24FF096}" type="slidenum">
              <a:rPr lang="es-ES_tradnl" smtClean="0"/>
              <a:t>‹Nº›</a:t>
            </a:fld>
            <a:endParaRPr lang="es-ES_tradn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5FB7B7D-AC73-B675-0DFD-3A3C980E8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/>
          <a:stretch/>
        </p:blipFill>
        <p:spPr>
          <a:xfrm>
            <a:off x="1252050" y="2562317"/>
            <a:ext cx="2403566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7FAF38B-DD4F-FA6C-1B84-460DE50CE0D0}"/>
              </a:ext>
            </a:extLst>
          </p:cNvPr>
          <p:cNvSpPr/>
          <p:nvPr userDrawn="1"/>
        </p:nvSpPr>
        <p:spPr>
          <a:xfrm>
            <a:off x="1" y="0"/>
            <a:ext cx="3868814" cy="6858000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E7FC44D-CA24-6A80-113F-447B5D38A895}"/>
              </a:ext>
            </a:extLst>
          </p:cNvPr>
          <p:cNvSpPr/>
          <p:nvPr userDrawn="1"/>
        </p:nvSpPr>
        <p:spPr>
          <a:xfrm>
            <a:off x="3868816" y="0"/>
            <a:ext cx="8323184" cy="6858000"/>
          </a:xfrm>
          <a:prstGeom prst="rect">
            <a:avLst/>
          </a:prstGeom>
          <a:solidFill>
            <a:srgbClr val="0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67B3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BC15FB8-BC11-9A77-0E88-9BA9519A8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3000"/>
          </a:blip>
          <a:srcRect/>
          <a:stretch/>
        </p:blipFill>
        <p:spPr>
          <a:xfrm>
            <a:off x="2580330" y="2562317"/>
            <a:ext cx="2403566" cy="3513391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AC613C-BD42-D97E-EFC7-580C30BC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285FB1-278F-0521-EE3D-1A00B1FB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3E2E77-C7D3-B9EA-311F-750AE4397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280DE-9C4F-FE45-ACAB-79D9603FAA50}" type="datetimeFigureOut">
              <a:rPr lang="es-ES_tradnl" smtClean="0"/>
              <a:t>08/02/2024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C7D5A7-A955-74E7-E0D4-D6F75D95C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7D5FF8-7BD1-E9A8-8289-AF13AA44E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E7131-4F33-6845-B776-06A4E24FF0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033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5" r:id="rId4"/>
    <p:sldLayoutId id="2147483663" r:id="rId5"/>
    <p:sldLayoutId id="2147483666" r:id="rId6"/>
    <p:sldLayoutId id="2147483664" r:id="rId7"/>
    <p:sldLayoutId id="2147483668" r:id="rId8"/>
    <p:sldLayoutId id="2147483669" r:id="rId9"/>
    <p:sldLayoutId id="2147483667" r:id="rId10"/>
    <p:sldLayoutId id="2147483670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D2C6D7-DE07-47FA-A917-161CACFB88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4400" dirty="0"/>
              <a:t>Informe SAC II semestre 2023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F7C829D4-0D84-4129-BE78-41822F7EB0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1800" dirty="0"/>
              <a:t>Jefatura de Servicios Generales</a:t>
            </a:r>
          </a:p>
          <a:p>
            <a:r>
              <a:rPr lang="es-CO" sz="1800" dirty="0"/>
              <a:t>Enero 2024 </a:t>
            </a:r>
          </a:p>
        </p:txBody>
      </p:sp>
      <p:pic>
        <p:nvPicPr>
          <p:cNvPr id="5" name="Marcador de posición de imagen 6">
            <a:extLst>
              <a:ext uri="{FF2B5EF4-FFF2-40B4-BE49-F238E27FC236}">
                <a16:creationId xmlns:a16="http://schemas.microsoft.com/office/drawing/2014/main" id="{BD96FFD6-A815-4BB9-850E-BFDE07EDE7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08" r="34108"/>
          <a:stretch/>
        </p:blipFill>
        <p:spPr>
          <a:xfrm>
            <a:off x="0" y="0"/>
            <a:ext cx="3581400" cy="6858000"/>
          </a:xfrm>
        </p:spPr>
      </p:pic>
    </p:spTree>
    <p:extLst>
      <p:ext uri="{BB962C8B-B14F-4D97-AF65-F5344CB8AC3E}">
        <p14:creationId xmlns:p14="http://schemas.microsoft.com/office/powerpoint/2010/main" val="239246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1">
            <a:extLst>
              <a:ext uri="{FF2B5EF4-FFF2-40B4-BE49-F238E27FC236}">
                <a16:creationId xmlns:a16="http://schemas.microsoft.com/office/drawing/2014/main" id="{AD7B7E60-83D0-BD03-C307-D53BDD60688E}"/>
              </a:ext>
            </a:extLst>
          </p:cNvPr>
          <p:cNvSpPr txBox="1">
            <a:spLocks/>
          </p:cNvSpPr>
          <p:nvPr/>
        </p:nvSpPr>
        <p:spPr>
          <a:xfrm rot="16200000">
            <a:off x="10537478" y="5221138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s-CO"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CO" dirty="0"/>
              <a:t>CCOM-FO-001 V18 / 1-Jun-2023 / Clasificada</a:t>
            </a:r>
            <a:endParaRPr lang="es-CO" dirty="0">
              <a:effectLst/>
            </a:endParaRP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37A52420-5A00-96B9-964B-477CFECB282C}"/>
              </a:ext>
            </a:extLst>
          </p:cNvPr>
          <p:cNvSpPr txBox="1"/>
          <p:nvPr/>
        </p:nvSpPr>
        <p:spPr>
          <a:xfrm>
            <a:off x="5611643" y="3768481"/>
            <a:ext cx="6174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atendieron 11 denuncias, ninguna de ellas relacionada con fraude o corrupción que involucren a algún colaborador de la Entidad.</a:t>
            </a:r>
          </a:p>
          <a:p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11" name="40 CuadroTexto">
            <a:extLst>
              <a:ext uri="{FF2B5EF4-FFF2-40B4-BE49-F238E27FC236}">
                <a16:creationId xmlns:a16="http://schemas.microsoft.com/office/drawing/2014/main" id="{92516358-C27B-3E04-80A8-107484C44869}"/>
              </a:ext>
            </a:extLst>
          </p:cNvPr>
          <p:cNvSpPr txBox="1"/>
          <p:nvPr/>
        </p:nvSpPr>
        <p:spPr>
          <a:xfrm>
            <a:off x="9357533" y="4489696"/>
            <a:ext cx="2499870" cy="212365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El tiempo promedio para dar respuesta a PQRSD durante el segundo semestre del 2023 se mantiene por debajo del tiempo establecido por ley. Este resultado se logra gracias a que se estableció un tiempo de cumplimiento interno para Findeter, de dos días menos de los términos legales</a:t>
            </a: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Alfiler PNG">
            <a:extLst>
              <a:ext uri="{FF2B5EF4-FFF2-40B4-BE49-F238E27FC236}">
                <a16:creationId xmlns:a16="http://schemas.microsoft.com/office/drawing/2014/main" id="{3EC63914-CA94-A5EA-DC51-37B788C45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18" y="3810936"/>
            <a:ext cx="530682" cy="4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46 CuadroTexto">
            <a:extLst>
              <a:ext uri="{FF2B5EF4-FFF2-40B4-BE49-F238E27FC236}">
                <a16:creationId xmlns:a16="http://schemas.microsoft.com/office/drawing/2014/main" id="{F4265AF7-160B-C276-86D2-FE70CE1813C3}"/>
              </a:ext>
            </a:extLst>
          </p:cNvPr>
          <p:cNvSpPr txBox="1"/>
          <p:nvPr/>
        </p:nvSpPr>
        <p:spPr>
          <a:xfrm>
            <a:off x="5206560" y="4674362"/>
            <a:ext cx="4043414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Las solicitudes de Interés particular y general son las peticiones más frecuentes.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En el segundo trimestre se registró un aumento del 73 % en esta tipología con relación al primer trimestre. 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Los temas de mayor frecuencia se relacionan con  solicitudes referentes a las inscripciones a convocatorias del Banco de Proyectos trasladados por el Ministerio del Interior.</a:t>
            </a:r>
            <a:endParaRPr lang="es-CO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30BBDF7A-8F34-402B-8B3F-338140AB5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43445"/>
              </p:ext>
            </p:extLst>
          </p:nvPr>
        </p:nvGraphicFramePr>
        <p:xfrm>
          <a:off x="714061" y="1315524"/>
          <a:ext cx="2556795" cy="2187218"/>
        </p:xfrm>
        <a:graphic>
          <a:graphicData uri="http://schemas.openxmlformats.org/drawingml/2006/table">
            <a:tbl>
              <a:tblPr/>
              <a:tblGrid>
                <a:gridCol w="1387529">
                  <a:extLst>
                    <a:ext uri="{9D8B030D-6E8A-4147-A177-3AD203B41FA5}">
                      <a16:colId xmlns:a16="http://schemas.microsoft.com/office/drawing/2014/main" val="3223531363"/>
                    </a:ext>
                  </a:extLst>
                </a:gridCol>
                <a:gridCol w="1169266">
                  <a:extLst>
                    <a:ext uri="{9D8B030D-6E8A-4147-A177-3AD203B41FA5}">
                      <a16:colId xmlns:a16="http://schemas.microsoft.com/office/drawing/2014/main" val="3952671068"/>
                    </a:ext>
                  </a:extLst>
                </a:gridCol>
              </a:tblGrid>
              <a:tr h="4592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AÑO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PQRSD RECIBIDAS POR MES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76720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Julio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46214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Agosto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806675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70758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Octubre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147798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826768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036462"/>
                  </a:ext>
                </a:extLst>
              </a:tr>
              <a:tr h="2449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490660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6D99B4E1-C997-4851-A31F-23A0F3613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87753"/>
              </p:ext>
            </p:extLst>
          </p:nvPr>
        </p:nvGraphicFramePr>
        <p:xfrm>
          <a:off x="5271126" y="539425"/>
          <a:ext cx="6592142" cy="3076575"/>
        </p:xfrm>
        <a:graphic>
          <a:graphicData uri="http://schemas.openxmlformats.org/drawingml/2006/table">
            <a:tbl>
              <a:tblPr/>
              <a:tblGrid>
                <a:gridCol w="2498443">
                  <a:extLst>
                    <a:ext uri="{9D8B030D-6E8A-4147-A177-3AD203B41FA5}">
                      <a16:colId xmlns:a16="http://schemas.microsoft.com/office/drawing/2014/main" val="4065977645"/>
                    </a:ext>
                  </a:extLst>
                </a:gridCol>
                <a:gridCol w="1392702">
                  <a:extLst>
                    <a:ext uri="{9D8B030D-6E8A-4147-A177-3AD203B41FA5}">
                      <a16:colId xmlns:a16="http://schemas.microsoft.com/office/drawing/2014/main" val="405120422"/>
                    </a:ext>
                  </a:extLst>
                </a:gridCol>
                <a:gridCol w="1494200">
                  <a:extLst>
                    <a:ext uri="{9D8B030D-6E8A-4147-A177-3AD203B41FA5}">
                      <a16:colId xmlns:a16="http://schemas.microsoft.com/office/drawing/2014/main" val="2517981172"/>
                    </a:ext>
                  </a:extLst>
                </a:gridCol>
                <a:gridCol w="1206797">
                  <a:extLst>
                    <a:ext uri="{9D8B030D-6E8A-4147-A177-3AD203B41FA5}">
                      <a16:colId xmlns:a16="http://schemas.microsoft.com/office/drawing/2014/main" val="88120145"/>
                    </a:ext>
                  </a:extLst>
                </a:gridCol>
              </a:tblGrid>
              <a:tr h="3524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Total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Tiempo de Respuesta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Tiempo promedio días de respuesta Findeter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459020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Ley 1755 de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2557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1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Peticiones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3771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Solicitud de interés particular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544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15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12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2213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Solicitud de interés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15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12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3386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b="0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Solicitud de documentos, copias,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10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7 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3957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Solicitud de información pública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10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8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008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Solicitud de Consulta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30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14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4078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1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Quejas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15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10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996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Reclamos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15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10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8638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Sugerencias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15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</a:rPr>
                        <a:t>10 días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7020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790530"/>
                  </a:ext>
                </a:extLst>
              </a:tr>
            </a:tbl>
          </a:graphicData>
        </a:graphic>
      </p:graphicFrame>
      <p:grpSp>
        <p:nvGrpSpPr>
          <p:cNvPr id="29" name="Grupo 28">
            <a:extLst>
              <a:ext uri="{FF2B5EF4-FFF2-40B4-BE49-F238E27FC236}">
                <a16:creationId xmlns:a16="http://schemas.microsoft.com/office/drawing/2014/main" id="{69685E9A-4EDA-471F-999B-91FFD6BED000}"/>
              </a:ext>
            </a:extLst>
          </p:cNvPr>
          <p:cNvGrpSpPr/>
          <p:nvPr/>
        </p:nvGrpSpPr>
        <p:grpSpPr>
          <a:xfrm>
            <a:off x="714061" y="790299"/>
            <a:ext cx="4349133" cy="407736"/>
            <a:chOff x="685925" y="928352"/>
            <a:chExt cx="4349133" cy="407736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4B9CA331-2177-435F-8DFB-A4628D65F970}"/>
                </a:ext>
              </a:extLst>
            </p:cNvPr>
            <p:cNvGrpSpPr/>
            <p:nvPr/>
          </p:nvGrpSpPr>
          <p:grpSpPr>
            <a:xfrm>
              <a:off x="2644919" y="928352"/>
              <a:ext cx="2390139" cy="407736"/>
              <a:chOff x="2443518" y="792503"/>
              <a:chExt cx="2390139" cy="407736"/>
            </a:xfrm>
          </p:grpSpPr>
          <p:grpSp>
            <p:nvGrpSpPr>
              <p:cNvPr id="23" name="Grupo 22">
                <a:extLst>
                  <a:ext uri="{FF2B5EF4-FFF2-40B4-BE49-F238E27FC236}">
                    <a16:creationId xmlns:a16="http://schemas.microsoft.com/office/drawing/2014/main" id="{77BB3F23-F0B9-4B5E-AD14-D421CCAC8355}"/>
                  </a:ext>
                </a:extLst>
              </p:cNvPr>
              <p:cNvGrpSpPr/>
              <p:nvPr/>
            </p:nvGrpSpPr>
            <p:grpSpPr>
              <a:xfrm>
                <a:off x="2443518" y="811141"/>
                <a:ext cx="1867478" cy="389098"/>
                <a:chOff x="705001" y="1990075"/>
                <a:chExt cx="1867478" cy="389098"/>
              </a:xfrm>
            </p:grpSpPr>
            <p:pic>
              <p:nvPicPr>
                <p:cNvPr id="20" name="Picture 5">
                  <a:extLst>
                    <a:ext uri="{FF2B5EF4-FFF2-40B4-BE49-F238E27FC236}">
                      <a16:creationId xmlns:a16="http://schemas.microsoft.com/office/drawing/2014/main" id="{6427187A-C05E-402A-BE29-01C8F20337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8214" b="80000" l="17308" r="95385">
                              <a14:foregroundMark x1="71538" y1="22500" x2="71538" y2="225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836" t="10809" r="9465" b="22401"/>
                <a:stretch/>
              </p:blipFill>
              <p:spPr bwMode="auto">
                <a:xfrm>
                  <a:off x="705001" y="1990075"/>
                  <a:ext cx="432073" cy="3890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" name="CuadroTexto 20">
                  <a:extLst>
                    <a:ext uri="{FF2B5EF4-FFF2-40B4-BE49-F238E27FC236}">
                      <a16:creationId xmlns:a16="http://schemas.microsoft.com/office/drawing/2014/main" id="{B5B72752-2ED8-4B96-BCC2-A20A6CD63026}"/>
                    </a:ext>
                  </a:extLst>
                </p:cNvPr>
                <p:cNvSpPr txBox="1"/>
                <p:nvPr/>
              </p:nvSpPr>
              <p:spPr>
                <a:xfrm>
                  <a:off x="1080803" y="2027487"/>
                  <a:ext cx="149167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20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Correspondencia                </a:t>
                  </a:r>
                  <a:endParaRPr lang="es-CO" sz="1200" b="1" dirty="0">
                    <a:solidFill>
                      <a:schemeClr val="accent1">
                        <a:lumMod val="75000"/>
                      </a:schemeClr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id="{3E5057CA-FD4C-4A0E-9E34-C2CD295EA42A}"/>
                  </a:ext>
                </a:extLst>
              </p:cNvPr>
              <p:cNvSpPr/>
              <p:nvPr/>
            </p:nvSpPr>
            <p:spPr>
              <a:xfrm>
                <a:off x="4226667" y="792503"/>
                <a:ext cx="606990" cy="37407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dirty="0"/>
                  <a:t>739</a:t>
                </a: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389C034E-C0BB-404C-9D92-4CC20B03DB42}"/>
                </a:ext>
              </a:extLst>
            </p:cNvPr>
            <p:cNvGrpSpPr/>
            <p:nvPr/>
          </p:nvGrpSpPr>
          <p:grpSpPr>
            <a:xfrm>
              <a:off x="685925" y="931054"/>
              <a:ext cx="1867478" cy="389098"/>
              <a:chOff x="685925" y="931054"/>
              <a:chExt cx="1867478" cy="389098"/>
            </a:xfrm>
          </p:grpSpPr>
          <p:sp>
            <p:nvSpPr>
              <p:cNvPr id="19" name="Rectángulo: esquinas redondeadas 18">
                <a:extLst>
                  <a:ext uri="{FF2B5EF4-FFF2-40B4-BE49-F238E27FC236}">
                    <a16:creationId xmlns:a16="http://schemas.microsoft.com/office/drawing/2014/main" id="{63346D2A-54AB-4E39-8443-DD85C3438E43}"/>
                  </a:ext>
                </a:extLst>
              </p:cNvPr>
              <p:cNvSpPr/>
              <p:nvPr/>
            </p:nvSpPr>
            <p:spPr>
              <a:xfrm>
                <a:off x="2054878" y="945582"/>
                <a:ext cx="498525" cy="348201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dirty="0"/>
                  <a:t>102</a:t>
                </a:r>
              </a:p>
            </p:txBody>
          </p:sp>
          <p:grpSp>
            <p:nvGrpSpPr>
              <p:cNvPr id="24" name="Grupo 23">
                <a:extLst>
                  <a:ext uri="{FF2B5EF4-FFF2-40B4-BE49-F238E27FC236}">
                    <a16:creationId xmlns:a16="http://schemas.microsoft.com/office/drawing/2014/main" id="{2CC63D5B-4381-4548-8156-01234F2252BD}"/>
                  </a:ext>
                </a:extLst>
              </p:cNvPr>
              <p:cNvGrpSpPr/>
              <p:nvPr/>
            </p:nvGrpSpPr>
            <p:grpSpPr>
              <a:xfrm>
                <a:off x="685925" y="931054"/>
                <a:ext cx="1822324" cy="389098"/>
                <a:chOff x="705001" y="1990075"/>
                <a:chExt cx="1822324" cy="389098"/>
              </a:xfrm>
            </p:grpSpPr>
            <p:pic>
              <p:nvPicPr>
                <p:cNvPr id="25" name="Picture 5">
                  <a:extLst>
                    <a:ext uri="{FF2B5EF4-FFF2-40B4-BE49-F238E27FC236}">
                      <a16:creationId xmlns:a16="http://schemas.microsoft.com/office/drawing/2014/main" id="{F2C90508-2033-4D2D-93D8-92867EDF91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8214" b="80000" l="17308" r="95385">
                              <a14:foregroundMark x1="71538" y1="22500" x2="71538" y2="225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836" t="10809" r="9465" b="22401"/>
                <a:stretch/>
              </p:blipFill>
              <p:spPr bwMode="auto">
                <a:xfrm>
                  <a:off x="705001" y="1990075"/>
                  <a:ext cx="432073" cy="3890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CB84B3FF-514F-4688-A83B-CBBECF0F6A67}"/>
                    </a:ext>
                  </a:extLst>
                </p:cNvPr>
                <p:cNvSpPr txBox="1"/>
                <p:nvPr/>
              </p:nvSpPr>
              <p:spPr>
                <a:xfrm>
                  <a:off x="1035649" y="2046732"/>
                  <a:ext cx="149167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200" b="1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Pagina Web            </a:t>
                  </a:r>
                  <a:endParaRPr lang="es-CO" sz="1200" b="1" dirty="0">
                    <a:solidFill>
                      <a:schemeClr val="accent1">
                        <a:lumMod val="75000"/>
                      </a:schemeClr>
                    </a:solidFill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30" name="CuadroTexto 2">
            <a:extLst>
              <a:ext uri="{FF2B5EF4-FFF2-40B4-BE49-F238E27FC236}">
                <a16:creationId xmlns:a16="http://schemas.microsoft.com/office/drawing/2014/main" id="{8F1876F1-FBE5-43DB-8700-4E30C6E53B65}"/>
              </a:ext>
            </a:extLst>
          </p:cNvPr>
          <p:cNvSpPr txBox="1"/>
          <p:nvPr/>
        </p:nvSpPr>
        <p:spPr>
          <a:xfrm>
            <a:off x="591291" y="34464"/>
            <a:ext cx="6330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Comportamiento PQRSD</a:t>
            </a:r>
          </a:p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(JULIO - DICIEMBRE 2023)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5D2FDCB-FCB0-E6A7-9DEB-2273B136D6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312368"/>
              </p:ext>
            </p:extLst>
          </p:nvPr>
        </p:nvGraphicFramePr>
        <p:xfrm>
          <a:off x="348961" y="3691609"/>
          <a:ext cx="4528939" cy="286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586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1">
            <a:extLst>
              <a:ext uri="{FF2B5EF4-FFF2-40B4-BE49-F238E27FC236}">
                <a16:creationId xmlns:a16="http://schemas.microsoft.com/office/drawing/2014/main" id="{AD7B7E60-83D0-BD03-C307-D53BDD60688E}"/>
              </a:ext>
            </a:extLst>
          </p:cNvPr>
          <p:cNvSpPr txBox="1">
            <a:spLocks/>
          </p:cNvSpPr>
          <p:nvPr/>
        </p:nvSpPr>
        <p:spPr>
          <a:xfrm rot="16200000">
            <a:off x="10537478" y="5221138"/>
            <a:ext cx="293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s-CO" sz="10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CO" dirty="0"/>
              <a:t>CCOM-FO-001 V18 / 1-Jun-2023 / Clasificada</a:t>
            </a:r>
            <a:endParaRPr lang="es-CO" dirty="0">
              <a:effectLst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11EB2B3-8BEB-315A-913C-163F7B9AF964}"/>
              </a:ext>
            </a:extLst>
          </p:cNvPr>
          <p:cNvGrpSpPr/>
          <p:nvPr/>
        </p:nvGrpSpPr>
        <p:grpSpPr>
          <a:xfrm>
            <a:off x="656429" y="619239"/>
            <a:ext cx="4999472" cy="923660"/>
            <a:chOff x="380781" y="1485509"/>
            <a:chExt cx="4999472" cy="923660"/>
          </a:xfrm>
        </p:grpSpPr>
        <p:sp>
          <p:nvSpPr>
            <p:cNvPr id="17" name="4 Rectángulo">
              <a:extLst>
                <a:ext uri="{FF2B5EF4-FFF2-40B4-BE49-F238E27FC236}">
                  <a16:creationId xmlns:a16="http://schemas.microsoft.com/office/drawing/2014/main" id="{50266828-2D7B-A792-1BCD-8E8BA045A10A}"/>
                </a:ext>
              </a:extLst>
            </p:cNvPr>
            <p:cNvSpPr/>
            <p:nvPr/>
          </p:nvSpPr>
          <p:spPr>
            <a:xfrm>
              <a:off x="571111" y="1670505"/>
              <a:ext cx="4809142" cy="7386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1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mayor porcentaje de las solicitudes recibidas (86%), por su contenido, fue gestionado por la  Vicepresidencia Técnica.</a:t>
              </a:r>
            </a:p>
          </p:txBody>
        </p:sp>
        <p:pic>
          <p:nvPicPr>
            <p:cNvPr id="18" name="Picture 10" descr="Alfiler PNG">
              <a:extLst>
                <a:ext uri="{FF2B5EF4-FFF2-40B4-BE49-F238E27FC236}">
                  <a16:creationId xmlns:a16="http://schemas.microsoft.com/office/drawing/2014/main" id="{7F5E22A9-6CC6-00BE-9CED-177095E48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81" y="1485509"/>
              <a:ext cx="530682" cy="499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7 Grupo">
            <a:extLst>
              <a:ext uri="{FF2B5EF4-FFF2-40B4-BE49-F238E27FC236}">
                <a16:creationId xmlns:a16="http://schemas.microsoft.com/office/drawing/2014/main" id="{FBB0D467-D6F9-89CB-B73A-87CFB03B9A96}"/>
              </a:ext>
            </a:extLst>
          </p:cNvPr>
          <p:cNvGrpSpPr/>
          <p:nvPr/>
        </p:nvGrpSpPr>
        <p:grpSpPr>
          <a:xfrm>
            <a:off x="826246" y="3937677"/>
            <a:ext cx="10882994" cy="2862322"/>
            <a:chOff x="635211" y="4326916"/>
            <a:chExt cx="11174175" cy="2647626"/>
          </a:xfrm>
        </p:grpSpPr>
        <p:sp>
          <p:nvSpPr>
            <p:cNvPr id="21" name="CuadroTexto 5">
              <a:extLst>
                <a:ext uri="{FF2B5EF4-FFF2-40B4-BE49-F238E27FC236}">
                  <a16:creationId xmlns:a16="http://schemas.microsoft.com/office/drawing/2014/main" id="{142ADAF6-9EBA-ADDB-E047-3D3178997CB9}"/>
                </a:ext>
              </a:extLst>
            </p:cNvPr>
            <p:cNvSpPr txBox="1"/>
            <p:nvPr/>
          </p:nvSpPr>
          <p:spPr>
            <a:xfrm>
              <a:off x="635211" y="4639013"/>
              <a:ext cx="5759681" cy="125264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Acción Relevante</a:t>
              </a:r>
            </a:p>
            <a:p>
              <a:endParaRPr lang="es-CO" sz="14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Para evitar el riesgo de vencimiento de términos se estableció como fecha límite de respuesta del área responsable dos días menos de los términos legales.</a:t>
              </a:r>
            </a:p>
            <a:p>
              <a:endParaRPr lang="es-CO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" name="CuadroTexto 5">
              <a:extLst>
                <a:ext uri="{FF2B5EF4-FFF2-40B4-BE49-F238E27FC236}">
                  <a16:creationId xmlns:a16="http://schemas.microsoft.com/office/drawing/2014/main" id="{15B7708F-0ECE-37F2-E771-74C51838F4B2}"/>
                </a:ext>
              </a:extLst>
            </p:cNvPr>
            <p:cNvSpPr txBox="1"/>
            <p:nvPr/>
          </p:nvSpPr>
          <p:spPr>
            <a:xfrm>
              <a:off x="6611860" y="4326916"/>
              <a:ext cx="5197526" cy="264762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Acciones Preventivas y Correctivas </a:t>
              </a:r>
            </a:p>
            <a:p>
              <a:endParaRPr lang="es-CO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Capacitaciones periódicas sobre el proceso PQRSD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Seguimiento a las respuestas efectivas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Enviar mensajes de alerta cuando se avecinan el vencimiento de respuestas</a:t>
              </a:r>
            </a:p>
            <a:p>
              <a:endParaRPr lang="es-CO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En desarrollo </a:t>
              </a:r>
            </a:p>
            <a:p>
              <a:endParaRPr lang="es-CO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Unificación de los aplicativos PQRSD y Gestor Documental – Documenta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s-CO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CO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2" name="CuadroTexto 2">
            <a:extLst>
              <a:ext uri="{FF2B5EF4-FFF2-40B4-BE49-F238E27FC236}">
                <a16:creationId xmlns:a16="http://schemas.microsoft.com/office/drawing/2014/main" id="{9DC872A4-42D9-4C4B-9B98-503870E327EA}"/>
              </a:ext>
            </a:extLst>
          </p:cNvPr>
          <p:cNvSpPr txBox="1"/>
          <p:nvPr/>
        </p:nvSpPr>
        <p:spPr>
          <a:xfrm>
            <a:off x="591291" y="34464"/>
            <a:ext cx="6330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Comportamiento PQRSD</a:t>
            </a:r>
          </a:p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(JULIO - DICIEMBRE 2023)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CDFCB06-1E44-4E8F-821F-CCF159811BA2}"/>
              </a:ext>
            </a:extLst>
          </p:cNvPr>
          <p:cNvGrpSpPr/>
          <p:nvPr/>
        </p:nvGrpSpPr>
        <p:grpSpPr>
          <a:xfrm>
            <a:off x="656429" y="1880021"/>
            <a:ext cx="9938516" cy="380667"/>
            <a:chOff x="702494" y="-1499621"/>
            <a:chExt cx="9731209" cy="380667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ABD85B57-E934-4F22-AA2B-C221A12D4060}"/>
                </a:ext>
              </a:extLst>
            </p:cNvPr>
            <p:cNvSpPr txBox="1"/>
            <p:nvPr/>
          </p:nvSpPr>
          <p:spPr>
            <a:xfrm>
              <a:off x="702494" y="-1426731"/>
              <a:ext cx="97312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Chat :</a:t>
              </a:r>
              <a:endParaRPr lang="es-CO" sz="1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18A82223-5941-483B-AEE2-0013ECE23D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14" b="80000" l="17308" r="95385">
                          <a14:foregroundMark x1="71538" y1="22500" x2="7153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6" t="10809" r="9465" b="22401"/>
            <a:stretch/>
          </p:blipFill>
          <p:spPr bwMode="auto">
            <a:xfrm>
              <a:off x="868769" y="-1499621"/>
              <a:ext cx="421664" cy="366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02F07FBC-94F1-4EE6-AB9E-4E393DE43E8C}"/>
              </a:ext>
            </a:extLst>
          </p:cNvPr>
          <p:cNvSpPr/>
          <p:nvPr/>
        </p:nvSpPr>
        <p:spPr>
          <a:xfrm>
            <a:off x="1917041" y="1886609"/>
            <a:ext cx="606990" cy="3740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383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4B3C543-C67A-4BA0-8E8E-EC8D028136BD}"/>
              </a:ext>
            </a:extLst>
          </p:cNvPr>
          <p:cNvGrpSpPr/>
          <p:nvPr/>
        </p:nvGrpSpPr>
        <p:grpSpPr>
          <a:xfrm>
            <a:off x="626215" y="2377398"/>
            <a:ext cx="4999472" cy="923660"/>
            <a:chOff x="380781" y="1485509"/>
            <a:chExt cx="4999472" cy="923660"/>
          </a:xfrm>
        </p:grpSpPr>
        <p:sp>
          <p:nvSpPr>
            <p:cNvPr id="28" name="4 Rectángulo">
              <a:extLst>
                <a:ext uri="{FF2B5EF4-FFF2-40B4-BE49-F238E27FC236}">
                  <a16:creationId xmlns:a16="http://schemas.microsoft.com/office/drawing/2014/main" id="{5A1ABBF7-B8DD-4350-AE4D-358C34142C9C}"/>
                </a:ext>
              </a:extLst>
            </p:cNvPr>
            <p:cNvSpPr/>
            <p:nvPr/>
          </p:nvSpPr>
          <p:spPr>
            <a:xfrm>
              <a:off x="571111" y="1670505"/>
              <a:ext cx="4809142" cy="7386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14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 interacciones atendidas por el canal del chat de la Entidad, se relacionan con la solicitud de información de productos y/o servicios brindados a los grupos de interés. </a:t>
              </a:r>
            </a:p>
          </p:txBody>
        </p:sp>
        <p:pic>
          <p:nvPicPr>
            <p:cNvPr id="29" name="Picture 10" descr="Alfiler PNG">
              <a:extLst>
                <a:ext uri="{FF2B5EF4-FFF2-40B4-BE49-F238E27FC236}">
                  <a16:creationId xmlns:a16="http://schemas.microsoft.com/office/drawing/2014/main" id="{84BFFFF3-F695-4A40-9829-5408F55B3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81" y="1485509"/>
              <a:ext cx="530682" cy="499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78A9967-7B96-6CF6-39FD-50A8E2B19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783231"/>
              </p:ext>
            </p:extLst>
          </p:nvPr>
        </p:nvGraphicFramePr>
        <p:xfrm>
          <a:off x="6285836" y="0"/>
          <a:ext cx="5834556" cy="359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042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417</Words>
  <Application>Microsoft Office PowerPoint</Application>
  <PresentationFormat>Panorámica</PresentationFormat>
  <Paragraphs>96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Wingdings</vt:lpstr>
      <vt:lpstr>Tema de Office</vt:lpstr>
      <vt:lpstr>Informe SAC II semestre 2023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FRANKY LEONARDO CHAPARRO LANCHEROS</dc:creator>
  <cp:lastModifiedBy>SANDRA PATRICIA MILLAN PEREZ</cp:lastModifiedBy>
  <cp:revision>45</cp:revision>
  <dcterms:created xsi:type="dcterms:W3CDTF">2023-05-31T18:58:03Z</dcterms:created>
  <dcterms:modified xsi:type="dcterms:W3CDTF">2024-02-08T13:12:18Z</dcterms:modified>
</cp:coreProperties>
</file>